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Slab"/>
      <p:regular r:id="rId19"/>
      <p:bold r:id="rId20"/>
    </p:embeddedFont>
    <p:embeddedFont>
      <p:font typeface="Montserrat"/>
      <p:regular r:id="rId21"/>
      <p:bold r:id="rId22"/>
      <p:italic r:id="rId23"/>
      <p:boldItalic r:id="rId24"/>
    </p:embeddedFont>
    <p:embeddedFont>
      <p:font typeface="Source Code Pro"/>
      <p:regular r:id="rId25"/>
      <p:bold r:id="rId26"/>
      <p:italic r:id="rId27"/>
      <p:boldItalic r:id="rId28"/>
    </p:embeddedFont>
    <p:embeddedFont>
      <p:font typeface="Josefin Sans"/>
      <p:regular r:id="rId29"/>
      <p:bold r:id="rId30"/>
      <p:italic r:id="rId31"/>
      <p:boldItalic r:id="rId32"/>
    </p:embeddedFont>
    <p:embeddedFont>
      <p:font typeface="Comfortaa"/>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Slab-bold.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ourceCodePro-bold.fntdata"/><Relationship Id="rId25" Type="http://schemas.openxmlformats.org/officeDocument/2006/relationships/font" Target="fonts/SourceCodePro-regular.fntdata"/><Relationship Id="rId28" Type="http://schemas.openxmlformats.org/officeDocument/2006/relationships/font" Target="fonts/SourceCodePro-boldItalic.fntdata"/><Relationship Id="rId27" Type="http://schemas.openxmlformats.org/officeDocument/2006/relationships/font" Target="fonts/SourceCodePr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JosefinSa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JosefinSans-italic.fntdata"/><Relationship Id="rId30" Type="http://schemas.openxmlformats.org/officeDocument/2006/relationships/font" Target="fonts/JosefinSans-bold.fntdata"/><Relationship Id="rId11" Type="http://schemas.openxmlformats.org/officeDocument/2006/relationships/slide" Target="slides/slide6.xml"/><Relationship Id="rId33" Type="http://schemas.openxmlformats.org/officeDocument/2006/relationships/font" Target="fonts/Comfortaa-regular.fntdata"/><Relationship Id="rId10" Type="http://schemas.openxmlformats.org/officeDocument/2006/relationships/slide" Target="slides/slide5.xml"/><Relationship Id="rId32" Type="http://schemas.openxmlformats.org/officeDocument/2006/relationships/font" Target="fonts/JosefinSans-bold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Comfortaa-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Slab-regular.fntdata"/><Relationship Id="rId18" Type="http://schemas.openxmlformats.org/officeDocument/2006/relationships/slide" Target="slides/slide13.xml"/></Relationships>
</file>

<file path=ppt/media/image1.png>
</file>

<file path=ppt/media/image10.png>
</file>

<file path=ppt/media/image11.jpg>
</file>

<file path=ppt/media/image12.jpg>
</file>

<file path=ppt/media/image13.png>
</file>

<file path=ppt/media/image2.png>
</file>

<file path=ppt/media/image3.png>
</file>

<file path=ppt/media/image4.png>
</file>

<file path=ppt/media/image5.jpg>
</file>

<file path=ppt/media/image6.pn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e2473425d1_0_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e2473425d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e2473425d1_0_7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e2473425d1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2473425d1_0_8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2473425d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e2473425d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e2473425d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e2473425d1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e2473425d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e2473425d1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e2473425d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2473425d1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e2473425d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e2473425d1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e2473425d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e2473425d1_0_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e2473425d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e2473425d1_0_4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e2473425d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e2473425d1_0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e2473425d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who.int/emergencies/diseases/novel-coronavirus-2019/advice-for-public" TargetMode="External"/><Relationship Id="rId4" Type="http://schemas.openxmlformats.org/officeDocument/2006/relationships/hyperlink" Target="https://www.cdc.gov/coronavirus/2019-ncov/prevent-getting-sick/cloth-face-cover-guidance.html" TargetMode="External"/><Relationship Id="rId5" Type="http://schemas.openxmlformats.org/officeDocument/2006/relationships/hyperlink" Target="https://www.tensorflow.org/api_docs" TargetMode="External"/><Relationship Id="rId6"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430800" y="1318025"/>
            <a:ext cx="8282400" cy="109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rgbClr val="1155CC"/>
                </a:solidFill>
                <a:latin typeface="Josefin Sans"/>
                <a:ea typeface="Josefin Sans"/>
                <a:cs typeface="Josefin Sans"/>
                <a:sym typeface="Josefin Sans"/>
              </a:rPr>
              <a:t>Face Mask Detection</a:t>
            </a:r>
            <a:endParaRPr>
              <a:solidFill>
                <a:srgbClr val="1155CC"/>
              </a:solidFill>
              <a:latin typeface="Josefin Sans"/>
              <a:ea typeface="Josefin Sans"/>
              <a:cs typeface="Josefin Sans"/>
              <a:sym typeface="Josefin Sans"/>
            </a:endParaRPr>
          </a:p>
        </p:txBody>
      </p:sp>
      <p:sp>
        <p:nvSpPr>
          <p:cNvPr id="55" name="Google Shape;55;p13"/>
          <p:cNvSpPr txBox="1"/>
          <p:nvPr>
            <p:ph idx="1" type="subTitle"/>
          </p:nvPr>
        </p:nvSpPr>
        <p:spPr>
          <a:xfrm>
            <a:off x="411175" y="3398250"/>
            <a:ext cx="2782200" cy="164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800">
                <a:solidFill>
                  <a:srgbClr val="000000"/>
                </a:solidFill>
                <a:latin typeface="Comfortaa"/>
                <a:ea typeface="Comfortaa"/>
                <a:cs typeface="Comfortaa"/>
                <a:sym typeface="Comfortaa"/>
              </a:rPr>
              <a:t>Presented by:</a:t>
            </a:r>
            <a:endParaRPr b="1" sz="1800">
              <a:solidFill>
                <a:srgbClr val="000000"/>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sz="1100">
              <a:solidFill>
                <a:srgbClr val="000000"/>
              </a:solidFill>
              <a:latin typeface="Comfortaa"/>
              <a:ea typeface="Comfortaa"/>
              <a:cs typeface="Comfortaa"/>
              <a:sym typeface="Comfortaa"/>
            </a:endParaRPr>
          </a:p>
          <a:p>
            <a:pPr indent="0" lvl="0" marL="0" rtl="0" algn="l">
              <a:lnSpc>
                <a:spcPct val="115000"/>
              </a:lnSpc>
              <a:spcBef>
                <a:spcPts val="0"/>
              </a:spcBef>
              <a:spcAft>
                <a:spcPts val="0"/>
              </a:spcAft>
              <a:buNone/>
            </a:pPr>
            <a:r>
              <a:rPr lang="en" sz="1300">
                <a:solidFill>
                  <a:srgbClr val="000000"/>
                </a:solidFill>
                <a:latin typeface="Comfortaa"/>
                <a:ea typeface="Comfortaa"/>
                <a:cs typeface="Comfortaa"/>
                <a:sym typeface="Comfortaa"/>
              </a:rPr>
              <a:t>Akash S S (1DS18IS008)</a:t>
            </a:r>
            <a:endParaRPr sz="1300">
              <a:solidFill>
                <a:srgbClr val="000000"/>
              </a:solidFill>
              <a:latin typeface="Comfortaa"/>
              <a:ea typeface="Comfortaa"/>
              <a:cs typeface="Comfortaa"/>
              <a:sym typeface="Comfortaa"/>
            </a:endParaRPr>
          </a:p>
          <a:p>
            <a:pPr indent="0" lvl="0" marL="0" rtl="0" algn="l">
              <a:lnSpc>
                <a:spcPct val="115000"/>
              </a:lnSpc>
              <a:spcBef>
                <a:spcPts val="0"/>
              </a:spcBef>
              <a:spcAft>
                <a:spcPts val="0"/>
              </a:spcAft>
              <a:buNone/>
            </a:pPr>
            <a:r>
              <a:rPr lang="en" sz="1300">
                <a:solidFill>
                  <a:srgbClr val="000000"/>
                </a:solidFill>
                <a:latin typeface="Comfortaa"/>
                <a:ea typeface="Comfortaa"/>
                <a:cs typeface="Comfortaa"/>
                <a:sym typeface="Comfortaa"/>
              </a:rPr>
              <a:t>Kedar Hegde (1DS18IS035)</a:t>
            </a:r>
            <a:endParaRPr sz="1300">
              <a:solidFill>
                <a:srgbClr val="000000"/>
              </a:solidFill>
              <a:latin typeface="Comfortaa"/>
              <a:ea typeface="Comfortaa"/>
              <a:cs typeface="Comfortaa"/>
              <a:sym typeface="Comfortaa"/>
            </a:endParaRPr>
          </a:p>
          <a:p>
            <a:pPr indent="0" lvl="0" marL="0" rtl="0" algn="l">
              <a:lnSpc>
                <a:spcPct val="115000"/>
              </a:lnSpc>
              <a:spcBef>
                <a:spcPts val="0"/>
              </a:spcBef>
              <a:spcAft>
                <a:spcPts val="0"/>
              </a:spcAft>
              <a:buNone/>
            </a:pPr>
            <a:r>
              <a:rPr lang="en" sz="1300">
                <a:solidFill>
                  <a:srgbClr val="000000"/>
                </a:solidFill>
                <a:latin typeface="Comfortaa"/>
                <a:ea typeface="Comfortaa"/>
                <a:cs typeface="Comfortaa"/>
                <a:sym typeface="Comfortaa"/>
              </a:rPr>
              <a:t>Rahul B V (1DS18IS045)</a:t>
            </a:r>
            <a:endParaRPr sz="1300">
              <a:solidFill>
                <a:srgbClr val="000000"/>
              </a:solidFill>
              <a:latin typeface="Comfortaa"/>
              <a:ea typeface="Comfortaa"/>
              <a:cs typeface="Comfortaa"/>
              <a:sym typeface="Comfortaa"/>
            </a:endParaRPr>
          </a:p>
          <a:p>
            <a:pPr indent="0" lvl="0" marL="0" rtl="0" algn="l">
              <a:lnSpc>
                <a:spcPct val="115000"/>
              </a:lnSpc>
              <a:spcBef>
                <a:spcPts val="0"/>
              </a:spcBef>
              <a:spcAft>
                <a:spcPts val="0"/>
              </a:spcAft>
              <a:buNone/>
            </a:pPr>
            <a:r>
              <a:rPr lang="en" sz="1300">
                <a:solidFill>
                  <a:srgbClr val="000000"/>
                </a:solidFill>
                <a:latin typeface="Comfortaa"/>
                <a:ea typeface="Comfortaa"/>
                <a:cs typeface="Comfortaa"/>
                <a:sym typeface="Comfortaa"/>
              </a:rPr>
              <a:t>Sandesh S Hegde (1DS18IS057)</a:t>
            </a:r>
            <a:endParaRPr sz="3800">
              <a:solidFill>
                <a:srgbClr val="000000"/>
              </a:solidFill>
              <a:latin typeface="Comfortaa"/>
              <a:ea typeface="Comfortaa"/>
              <a:cs typeface="Comfortaa"/>
              <a:sym typeface="Comfortaa"/>
            </a:endParaRPr>
          </a:p>
        </p:txBody>
      </p:sp>
      <p:sp>
        <p:nvSpPr>
          <p:cNvPr id="56" name="Google Shape;56;p13"/>
          <p:cNvSpPr txBox="1"/>
          <p:nvPr/>
        </p:nvSpPr>
        <p:spPr>
          <a:xfrm>
            <a:off x="5647125" y="3398250"/>
            <a:ext cx="3066000" cy="1677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800">
                <a:latin typeface="Comfortaa"/>
                <a:ea typeface="Comfortaa"/>
                <a:cs typeface="Comfortaa"/>
                <a:sym typeface="Comfortaa"/>
              </a:rPr>
              <a:t>Under The Guidance Of</a:t>
            </a:r>
            <a:endParaRPr b="1" sz="1800">
              <a:latin typeface="Comfortaa"/>
              <a:ea typeface="Comfortaa"/>
              <a:cs typeface="Comfortaa"/>
              <a:sym typeface="Comfortaa"/>
            </a:endParaRPr>
          </a:p>
          <a:p>
            <a:pPr indent="0" lvl="0" marL="0" rtl="0" algn="r">
              <a:spcBef>
                <a:spcPts val="0"/>
              </a:spcBef>
              <a:spcAft>
                <a:spcPts val="0"/>
              </a:spcAft>
              <a:buNone/>
            </a:pPr>
            <a:r>
              <a:t/>
            </a:r>
            <a:endParaRPr>
              <a:latin typeface="Comfortaa"/>
              <a:ea typeface="Comfortaa"/>
              <a:cs typeface="Comfortaa"/>
              <a:sym typeface="Comfortaa"/>
            </a:endParaRPr>
          </a:p>
          <a:p>
            <a:pPr indent="0" lvl="0" marL="0" rtl="0" algn="r">
              <a:spcBef>
                <a:spcPts val="0"/>
              </a:spcBef>
              <a:spcAft>
                <a:spcPts val="0"/>
              </a:spcAft>
              <a:buNone/>
            </a:pPr>
            <a:r>
              <a:rPr lang="en" sz="1300">
                <a:latin typeface="Comfortaa"/>
                <a:ea typeface="Comfortaa"/>
                <a:cs typeface="Comfortaa"/>
                <a:sym typeface="Comfortaa"/>
              </a:rPr>
              <a:t>LATHA A P</a:t>
            </a:r>
            <a:endParaRPr sz="1300">
              <a:latin typeface="Comfortaa"/>
              <a:ea typeface="Comfortaa"/>
              <a:cs typeface="Comfortaa"/>
              <a:sym typeface="Comfortaa"/>
            </a:endParaRPr>
          </a:p>
          <a:p>
            <a:pPr indent="0" lvl="0" marL="0" rtl="0" algn="r">
              <a:spcBef>
                <a:spcPts val="0"/>
              </a:spcBef>
              <a:spcAft>
                <a:spcPts val="0"/>
              </a:spcAft>
              <a:buNone/>
            </a:pPr>
            <a:r>
              <a:rPr lang="en" sz="1300">
                <a:latin typeface="Comfortaa"/>
                <a:ea typeface="Comfortaa"/>
                <a:cs typeface="Comfortaa"/>
                <a:sym typeface="Comfortaa"/>
              </a:rPr>
              <a:t>Assistant Professor</a:t>
            </a:r>
            <a:endParaRPr sz="1300">
              <a:latin typeface="Comfortaa"/>
              <a:ea typeface="Comfortaa"/>
              <a:cs typeface="Comfortaa"/>
              <a:sym typeface="Comfortaa"/>
            </a:endParaRPr>
          </a:p>
          <a:p>
            <a:pPr indent="0" lvl="0" marL="0" rtl="0" algn="r">
              <a:spcBef>
                <a:spcPts val="0"/>
              </a:spcBef>
              <a:spcAft>
                <a:spcPts val="0"/>
              </a:spcAft>
              <a:buNone/>
            </a:pPr>
            <a:r>
              <a:rPr lang="en" sz="1300">
                <a:latin typeface="Comfortaa"/>
                <a:ea typeface="Comfortaa"/>
                <a:cs typeface="Comfortaa"/>
                <a:sym typeface="Comfortaa"/>
              </a:rPr>
              <a:t>Dept. of Information Science</a:t>
            </a:r>
            <a:endParaRPr sz="1300">
              <a:latin typeface="Comfortaa"/>
              <a:ea typeface="Comfortaa"/>
              <a:cs typeface="Comfortaa"/>
              <a:sym typeface="Comfortaa"/>
            </a:endParaRPr>
          </a:p>
          <a:p>
            <a:pPr indent="0" lvl="0" marL="0" rtl="0" algn="r">
              <a:spcBef>
                <a:spcPts val="0"/>
              </a:spcBef>
              <a:spcAft>
                <a:spcPts val="0"/>
              </a:spcAft>
              <a:buNone/>
            </a:pPr>
            <a:r>
              <a:rPr lang="en" sz="1300">
                <a:latin typeface="Comfortaa"/>
                <a:ea typeface="Comfortaa"/>
                <a:cs typeface="Comfortaa"/>
                <a:sym typeface="Comfortaa"/>
              </a:rPr>
              <a:t>and Engineering</a:t>
            </a:r>
            <a:endParaRPr sz="1300">
              <a:latin typeface="Comfortaa"/>
              <a:ea typeface="Comfortaa"/>
              <a:cs typeface="Comfortaa"/>
              <a:sym typeface="Comfortaa"/>
            </a:endParaRPr>
          </a:p>
          <a:p>
            <a:pPr indent="0" lvl="0" marL="0" rtl="0" algn="r">
              <a:spcBef>
                <a:spcPts val="0"/>
              </a:spcBef>
              <a:spcAft>
                <a:spcPts val="0"/>
              </a:spcAft>
              <a:buNone/>
            </a:pPr>
            <a:r>
              <a:rPr lang="en" sz="1300">
                <a:latin typeface="Comfortaa"/>
                <a:ea typeface="Comfortaa"/>
                <a:cs typeface="Comfortaa"/>
                <a:sym typeface="Comfortaa"/>
              </a:rPr>
              <a:t>DSCE, Bangalore</a:t>
            </a:r>
            <a:endParaRPr sz="1300">
              <a:latin typeface="Comfortaa"/>
              <a:ea typeface="Comfortaa"/>
              <a:cs typeface="Comfortaa"/>
              <a:sym typeface="Comfortaa"/>
            </a:endParaRPr>
          </a:p>
        </p:txBody>
      </p:sp>
      <p:sp>
        <p:nvSpPr>
          <p:cNvPr id="57" name="Google Shape;57;p13"/>
          <p:cNvSpPr txBox="1"/>
          <p:nvPr/>
        </p:nvSpPr>
        <p:spPr>
          <a:xfrm>
            <a:off x="1893150" y="471475"/>
            <a:ext cx="5357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dk1"/>
                </a:solidFill>
                <a:latin typeface="Roboto Slab"/>
                <a:ea typeface="Roboto Slab"/>
                <a:cs typeface="Roboto Slab"/>
                <a:sym typeface="Roboto Slab"/>
              </a:rPr>
              <a:t>MINI PROJECT PHASE-1</a:t>
            </a:r>
            <a:endParaRPr sz="3000">
              <a:solidFill>
                <a:schemeClr val="dk1"/>
              </a:solidFill>
              <a:latin typeface="Roboto Slab"/>
              <a:ea typeface="Roboto Slab"/>
              <a:cs typeface="Roboto Slab"/>
              <a:sym typeface="Roboto Slab"/>
            </a:endParaRPr>
          </a:p>
        </p:txBody>
      </p:sp>
      <p:pic>
        <p:nvPicPr>
          <p:cNvPr id="58" name="Google Shape;58;p13"/>
          <p:cNvPicPr preferRelativeResize="0"/>
          <p:nvPr/>
        </p:nvPicPr>
        <p:blipFill>
          <a:blip r:embed="rId3">
            <a:alphaModFix/>
          </a:blip>
          <a:stretch>
            <a:fillRect/>
          </a:stretch>
        </p:blipFill>
        <p:spPr>
          <a:xfrm>
            <a:off x="7432000" y="0"/>
            <a:ext cx="1712000" cy="1568725"/>
          </a:xfrm>
          <a:prstGeom prst="rect">
            <a:avLst/>
          </a:prstGeom>
          <a:noFill/>
          <a:ln>
            <a:noFill/>
          </a:ln>
        </p:spPr>
      </p:pic>
      <p:sp>
        <p:nvSpPr>
          <p:cNvPr id="59" name="Google Shape;59;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60" name="Google Shape;60;p13"/>
          <p:cNvPicPr preferRelativeResize="0"/>
          <p:nvPr/>
        </p:nvPicPr>
        <p:blipFill>
          <a:blip r:embed="rId4">
            <a:alphaModFix/>
          </a:blip>
          <a:stretch>
            <a:fillRect/>
          </a:stretch>
        </p:blipFill>
        <p:spPr>
          <a:xfrm>
            <a:off x="0" y="0"/>
            <a:ext cx="2148950" cy="130805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Hardware &amp; Software Requirements</a:t>
            </a:r>
            <a:endParaRPr/>
          </a:p>
        </p:txBody>
      </p:sp>
      <p:sp>
        <p:nvSpPr>
          <p:cNvPr id="129" name="Google Shape;129;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u="sng">
                <a:solidFill>
                  <a:srgbClr val="000000"/>
                </a:solidFill>
                <a:latin typeface="Montserrat"/>
                <a:ea typeface="Montserrat"/>
                <a:cs typeface="Montserrat"/>
                <a:sym typeface="Montserrat"/>
              </a:rPr>
              <a:t>HARDWARE REQUIREMENTS</a:t>
            </a:r>
            <a:endParaRPr b="1" sz="1200" u="sng">
              <a:solidFill>
                <a:srgbClr val="000000"/>
              </a:solidFill>
              <a:latin typeface="Montserrat"/>
              <a:ea typeface="Montserrat"/>
              <a:cs typeface="Montserrat"/>
              <a:sym typeface="Montserrat"/>
            </a:endParaRPr>
          </a:p>
          <a:p>
            <a:pPr indent="-304800" lvl="0" marL="4572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Desktop or Laptop with Windows/Linux/macOS having specs:</a:t>
            </a:r>
            <a:endParaRPr sz="1200">
              <a:solidFill>
                <a:srgbClr val="000000"/>
              </a:solidFill>
              <a:latin typeface="Montserrat"/>
              <a:ea typeface="Montserrat"/>
              <a:cs typeface="Montserrat"/>
              <a:sym typeface="Montserrat"/>
            </a:endParaRPr>
          </a:p>
          <a:p>
            <a:pPr indent="-304800" lvl="1" marL="9144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4 GB RAM (or higher).</a:t>
            </a:r>
            <a:endParaRPr sz="1200">
              <a:solidFill>
                <a:srgbClr val="000000"/>
              </a:solidFill>
              <a:latin typeface="Montserrat"/>
              <a:ea typeface="Montserrat"/>
              <a:cs typeface="Montserrat"/>
              <a:sym typeface="Montserrat"/>
            </a:endParaRPr>
          </a:p>
          <a:p>
            <a:pPr indent="-304800" lvl="1" marL="9144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Minimum of 2 GB of memory (HDD or SSD).</a:t>
            </a:r>
            <a:endParaRPr sz="1200">
              <a:solidFill>
                <a:srgbClr val="000000"/>
              </a:solidFill>
              <a:latin typeface="Montserrat"/>
              <a:ea typeface="Montserrat"/>
              <a:cs typeface="Montserrat"/>
              <a:sym typeface="Montserrat"/>
            </a:endParaRPr>
          </a:p>
          <a:p>
            <a:pPr indent="-304800" lvl="1" marL="9144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High-speed Internet Connection.</a:t>
            </a:r>
            <a:endParaRPr sz="1200">
              <a:solidFill>
                <a:srgbClr val="000000"/>
              </a:solidFill>
              <a:latin typeface="Montserrat"/>
              <a:ea typeface="Montserrat"/>
              <a:cs typeface="Montserrat"/>
              <a:sym typeface="Montserrat"/>
            </a:endParaRPr>
          </a:p>
          <a:p>
            <a:pPr indent="-304800" lvl="1" marL="9144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Integrated or a separate Webcam.</a:t>
            </a:r>
            <a:endParaRPr sz="1200">
              <a:solidFill>
                <a:srgbClr val="000000"/>
              </a:solidFill>
              <a:latin typeface="Montserrat"/>
              <a:ea typeface="Montserrat"/>
              <a:cs typeface="Montserrat"/>
              <a:sym typeface="Montserrat"/>
            </a:endParaRPr>
          </a:p>
          <a:p>
            <a:pPr indent="-304800" lvl="1" marL="9144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Graphics Card  512 MB (or higher).</a:t>
            </a:r>
            <a:endParaRPr sz="1200">
              <a:solidFill>
                <a:srgbClr val="000000"/>
              </a:solidFill>
              <a:latin typeface="Montserrat"/>
              <a:ea typeface="Montserrat"/>
              <a:cs typeface="Montserrat"/>
              <a:sym typeface="Montserrat"/>
            </a:endParaRPr>
          </a:p>
          <a:p>
            <a:pPr indent="-304800" lvl="0" marL="4572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Facemasks for testing.</a:t>
            </a:r>
            <a:endParaRPr sz="1200">
              <a:solidFill>
                <a:srgbClr val="000000"/>
              </a:solidFill>
              <a:latin typeface="Montserrat"/>
              <a:ea typeface="Montserrat"/>
              <a:cs typeface="Montserrat"/>
              <a:sym typeface="Montserrat"/>
            </a:endParaRPr>
          </a:p>
          <a:p>
            <a:pPr indent="0" lvl="0" marL="45720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b="1" lang="en" sz="1200" u="sng">
                <a:solidFill>
                  <a:srgbClr val="000000"/>
                </a:solidFill>
                <a:latin typeface="Montserrat"/>
                <a:ea typeface="Montserrat"/>
                <a:cs typeface="Montserrat"/>
                <a:sym typeface="Montserrat"/>
              </a:rPr>
              <a:t>SOFTWARE REQUIREMENTS</a:t>
            </a:r>
            <a:endParaRPr b="1" sz="1200" u="sng">
              <a:solidFill>
                <a:srgbClr val="000000"/>
              </a:solidFill>
              <a:latin typeface="Montserrat"/>
              <a:ea typeface="Montserrat"/>
              <a:cs typeface="Montserrat"/>
              <a:sym typeface="Montserrat"/>
            </a:endParaRPr>
          </a:p>
          <a:p>
            <a:pPr indent="-304800" lvl="0" marL="9144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Python IDE (Spyder or PyCharm).</a:t>
            </a:r>
            <a:endParaRPr sz="1200">
              <a:solidFill>
                <a:srgbClr val="000000"/>
              </a:solidFill>
              <a:latin typeface="Montserrat"/>
              <a:ea typeface="Montserrat"/>
              <a:cs typeface="Montserrat"/>
              <a:sym typeface="Montserrat"/>
            </a:endParaRPr>
          </a:p>
          <a:p>
            <a:pPr indent="-304800" lvl="0" marL="9144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pip installer to install modules.</a:t>
            </a:r>
            <a:endParaRPr sz="1200">
              <a:solidFill>
                <a:srgbClr val="000000"/>
              </a:solidFill>
              <a:latin typeface="Montserrat"/>
              <a:ea typeface="Montserrat"/>
              <a:cs typeface="Montserrat"/>
              <a:sym typeface="Montserrat"/>
            </a:endParaRPr>
          </a:p>
          <a:p>
            <a:pPr indent="-304800" lvl="0" marL="9144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Modules like TensorFlow, Keras, NumPy, CV2, etc.</a:t>
            </a:r>
            <a:endParaRPr sz="1200">
              <a:solidFill>
                <a:srgbClr val="000000"/>
              </a:solidFill>
              <a:latin typeface="Montserrat"/>
              <a:ea typeface="Montserrat"/>
              <a:cs typeface="Montserrat"/>
              <a:sym typeface="Montserrat"/>
            </a:endParaRPr>
          </a:p>
          <a:p>
            <a:pPr indent="-304800" lvl="0" marL="914400" rtl="0" algn="l">
              <a:spcBef>
                <a:spcPts val="0"/>
              </a:spcBef>
              <a:spcAft>
                <a:spcPts val="0"/>
              </a:spcAft>
              <a:buClr>
                <a:srgbClr val="000000"/>
              </a:buClr>
              <a:buSzPts val="1200"/>
              <a:buFont typeface="Montserrat"/>
              <a:buChar char="❖"/>
            </a:pPr>
            <a:r>
              <a:rPr lang="en" sz="1200">
                <a:solidFill>
                  <a:srgbClr val="000000"/>
                </a:solidFill>
                <a:latin typeface="Montserrat"/>
                <a:ea typeface="Montserrat"/>
                <a:cs typeface="Montserrat"/>
                <a:sym typeface="Montserrat"/>
              </a:rPr>
              <a:t>Haar Cascade Classifier</a:t>
            </a:r>
            <a:endParaRPr sz="1400">
              <a:solidFill>
                <a:srgbClr val="000000"/>
              </a:solidFill>
              <a:latin typeface="Montserrat"/>
              <a:ea typeface="Montserrat"/>
              <a:cs typeface="Montserrat"/>
              <a:sym typeface="Montserrat"/>
            </a:endParaRPr>
          </a:p>
        </p:txBody>
      </p:sp>
      <p:pic>
        <p:nvPicPr>
          <p:cNvPr id="130" name="Google Shape;130;p22"/>
          <p:cNvPicPr preferRelativeResize="0"/>
          <p:nvPr/>
        </p:nvPicPr>
        <p:blipFill>
          <a:blip r:embed="rId3">
            <a:alphaModFix/>
          </a:blip>
          <a:stretch>
            <a:fillRect/>
          </a:stretch>
        </p:blipFill>
        <p:spPr>
          <a:xfrm>
            <a:off x="5940227" y="1561839"/>
            <a:ext cx="2892075" cy="2913875"/>
          </a:xfrm>
          <a:prstGeom prst="rect">
            <a:avLst/>
          </a:prstGeom>
          <a:noFill/>
          <a:ln>
            <a:noFill/>
          </a:ln>
        </p:spPr>
      </p:pic>
      <p:sp>
        <p:nvSpPr>
          <p:cNvPr id="131" name="Google Shape;131;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Contribution of the Project</a:t>
            </a:r>
            <a:endParaRPr/>
          </a:p>
        </p:txBody>
      </p:sp>
      <p:sp>
        <p:nvSpPr>
          <p:cNvPr id="137" name="Google Shape;137;p23"/>
          <p:cNvSpPr txBox="1"/>
          <p:nvPr>
            <p:ph idx="1" type="body"/>
          </p:nvPr>
        </p:nvSpPr>
        <p:spPr>
          <a:xfrm>
            <a:off x="311700" y="1736700"/>
            <a:ext cx="8520600" cy="29460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500">
                <a:solidFill>
                  <a:srgbClr val="000000"/>
                </a:solidFill>
                <a:latin typeface="Montserrat"/>
                <a:ea typeface="Montserrat"/>
                <a:cs typeface="Montserrat"/>
                <a:sym typeface="Montserrat"/>
              </a:rPr>
              <a:t>Since the COVID-19 pandemic has created a lot of chaos, wearing masks and preventing the spread of the virus should be one’s top priority. In social gatherings, people usually tend to loosen their masks for their comfort. This increases the spread of the virus.</a:t>
            </a:r>
            <a:endParaRPr sz="1500">
              <a:solidFill>
                <a:srgbClr val="000000"/>
              </a:solidFill>
              <a:latin typeface="Montserrat"/>
              <a:ea typeface="Montserrat"/>
              <a:cs typeface="Montserrat"/>
              <a:sym typeface="Montserrat"/>
            </a:endParaRPr>
          </a:p>
          <a:p>
            <a:pPr indent="0" lvl="0" marL="0" rtl="0" algn="just">
              <a:spcBef>
                <a:spcPts val="0"/>
              </a:spcBef>
              <a:spcAft>
                <a:spcPts val="0"/>
              </a:spcAft>
              <a:buNone/>
            </a:pPr>
            <a:r>
              <a:t/>
            </a:r>
            <a:endParaRPr sz="1500">
              <a:solidFill>
                <a:srgbClr val="000000"/>
              </a:solidFill>
              <a:latin typeface="Montserrat"/>
              <a:ea typeface="Montserrat"/>
              <a:cs typeface="Montserrat"/>
              <a:sym typeface="Montserrat"/>
            </a:endParaRPr>
          </a:p>
          <a:p>
            <a:pPr indent="0" lvl="0" marL="0" rtl="0" algn="just">
              <a:spcBef>
                <a:spcPts val="0"/>
              </a:spcBef>
              <a:spcAft>
                <a:spcPts val="0"/>
              </a:spcAft>
              <a:buNone/>
            </a:pPr>
            <a:r>
              <a:rPr lang="en" sz="1500">
                <a:solidFill>
                  <a:srgbClr val="000000"/>
                </a:solidFill>
                <a:latin typeface="Montserrat"/>
                <a:ea typeface="Montserrat"/>
                <a:cs typeface="Montserrat"/>
                <a:sym typeface="Montserrat"/>
              </a:rPr>
              <a:t>It requires a lot of manpower to control the crowd and check if they’re wearing masks properly or not. Instead, we can use this project in order to alert the staff so that they can make people wear masks properly or keep a penalty so that people wear them properly. This reduces the spread of the virus which in turn brings an end to this pandemic.</a:t>
            </a:r>
            <a:endParaRPr sz="1700">
              <a:solidFill>
                <a:srgbClr val="000000"/>
              </a:solidFill>
              <a:latin typeface="Montserrat"/>
              <a:ea typeface="Montserrat"/>
              <a:cs typeface="Montserrat"/>
              <a:sym typeface="Montserrat"/>
            </a:endParaRPr>
          </a:p>
        </p:txBody>
      </p:sp>
      <p:pic>
        <p:nvPicPr>
          <p:cNvPr id="138" name="Google Shape;138;p23"/>
          <p:cNvPicPr preferRelativeResize="0"/>
          <p:nvPr/>
        </p:nvPicPr>
        <p:blipFill>
          <a:blip r:embed="rId3">
            <a:alphaModFix/>
          </a:blip>
          <a:stretch>
            <a:fillRect/>
          </a:stretch>
        </p:blipFill>
        <p:spPr>
          <a:xfrm>
            <a:off x="6373223" y="0"/>
            <a:ext cx="2459078" cy="1736700"/>
          </a:xfrm>
          <a:prstGeom prst="rect">
            <a:avLst/>
          </a:prstGeom>
          <a:noFill/>
          <a:ln>
            <a:noFill/>
          </a:ln>
        </p:spPr>
      </p:pic>
      <p:sp>
        <p:nvSpPr>
          <p:cNvPr id="139" name="Google Shape;139;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145" name="Google Shape;145;p24"/>
          <p:cNvSpPr txBox="1"/>
          <p:nvPr>
            <p:ph idx="1" type="body"/>
          </p:nvPr>
        </p:nvSpPr>
        <p:spPr>
          <a:xfrm>
            <a:off x="311700" y="1420275"/>
            <a:ext cx="8520600" cy="11028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rgbClr val="000000"/>
              </a:buClr>
              <a:buSzPts val="1500"/>
              <a:buFont typeface="Montserrat"/>
              <a:buAutoNum type="arabicPeriod"/>
            </a:pPr>
            <a:r>
              <a:rPr lang="en" sz="1500">
                <a:solidFill>
                  <a:srgbClr val="000000"/>
                </a:solidFill>
                <a:latin typeface="Montserrat"/>
                <a:ea typeface="Montserrat"/>
                <a:cs typeface="Montserrat"/>
                <a:sym typeface="Montserrat"/>
              </a:rPr>
              <a:t>World Health Organization. Coronavirus Disease (COVID-19): </a:t>
            </a:r>
            <a:r>
              <a:rPr lang="en" sz="1500" u="sng">
                <a:solidFill>
                  <a:srgbClr val="1155CC"/>
                </a:solidFill>
                <a:latin typeface="Montserrat"/>
                <a:ea typeface="Montserrat"/>
                <a:cs typeface="Montserrat"/>
                <a:sym typeface="Montserrat"/>
                <a:hlinkClick r:id="rId3">
                  <a:extLst>
                    <a:ext uri="{A12FA001-AC4F-418D-AE19-62706E023703}">
                      <ahyp:hlinkClr val="tx"/>
                    </a:ext>
                  </a:extLst>
                </a:hlinkClick>
              </a:rPr>
              <a:t>Advice for the public</a:t>
            </a:r>
            <a:r>
              <a:rPr lang="en" sz="1500">
                <a:solidFill>
                  <a:srgbClr val="000000"/>
                </a:solidFill>
                <a:latin typeface="Montserrat"/>
                <a:ea typeface="Montserrat"/>
                <a:cs typeface="Montserrat"/>
                <a:sym typeface="Montserrat"/>
              </a:rPr>
              <a:t>. </a:t>
            </a:r>
            <a:endParaRPr sz="1500">
              <a:solidFill>
                <a:srgbClr val="000000"/>
              </a:solidFill>
              <a:latin typeface="Montserrat"/>
              <a:ea typeface="Montserrat"/>
              <a:cs typeface="Montserrat"/>
              <a:sym typeface="Montserrat"/>
            </a:endParaRPr>
          </a:p>
          <a:p>
            <a:pPr indent="-323850" lvl="0" marL="457200" rtl="0" algn="l">
              <a:spcBef>
                <a:spcPts val="0"/>
              </a:spcBef>
              <a:spcAft>
                <a:spcPts val="0"/>
              </a:spcAft>
              <a:buClr>
                <a:srgbClr val="000000"/>
              </a:buClr>
              <a:buSzPts val="1500"/>
              <a:buFont typeface="Montserrat"/>
              <a:buAutoNum type="arabicPeriod"/>
            </a:pPr>
            <a:r>
              <a:rPr lang="en" sz="1500" u="sng">
                <a:solidFill>
                  <a:srgbClr val="1155CC"/>
                </a:solidFill>
                <a:latin typeface="Montserrat"/>
                <a:ea typeface="Montserrat"/>
                <a:cs typeface="Montserrat"/>
                <a:sym typeface="Montserrat"/>
                <a:hlinkClick r:id="rId4">
                  <a:extLst>
                    <a:ext uri="{A12FA001-AC4F-418D-AE19-62706E023703}">
                      <ahyp:hlinkClr val="tx"/>
                    </a:ext>
                  </a:extLst>
                </a:hlinkClick>
              </a:rPr>
              <a:t>Centers for Disease Control and Prevention</a:t>
            </a:r>
            <a:r>
              <a:rPr lang="en" sz="1500">
                <a:solidFill>
                  <a:srgbClr val="000000"/>
                </a:solidFill>
                <a:latin typeface="Montserrat"/>
                <a:ea typeface="Montserrat"/>
                <a:cs typeface="Montserrat"/>
                <a:sym typeface="Montserrat"/>
              </a:rPr>
              <a:t>. Considerations for Wearing Masks.</a:t>
            </a:r>
            <a:endParaRPr sz="1500">
              <a:solidFill>
                <a:srgbClr val="000000"/>
              </a:solidFill>
              <a:latin typeface="Montserrat"/>
              <a:ea typeface="Montserrat"/>
              <a:cs typeface="Montserrat"/>
              <a:sym typeface="Montserrat"/>
            </a:endParaRPr>
          </a:p>
          <a:p>
            <a:pPr indent="-323850" lvl="0" marL="457200" rtl="0" algn="l">
              <a:spcBef>
                <a:spcPts val="0"/>
              </a:spcBef>
              <a:spcAft>
                <a:spcPts val="0"/>
              </a:spcAft>
              <a:buClr>
                <a:srgbClr val="000000"/>
              </a:buClr>
              <a:buSzPts val="1500"/>
              <a:buFont typeface="Montserrat"/>
              <a:buAutoNum type="arabicPeriod"/>
            </a:pPr>
            <a:r>
              <a:rPr lang="en" sz="1500" u="sng">
                <a:solidFill>
                  <a:srgbClr val="1155CC"/>
                </a:solidFill>
                <a:latin typeface="Montserrat"/>
                <a:ea typeface="Montserrat"/>
                <a:cs typeface="Montserrat"/>
                <a:sym typeface="Montserrat"/>
                <a:hlinkClick r:id="rId5">
                  <a:extLst>
                    <a:ext uri="{A12FA001-AC4F-418D-AE19-62706E023703}">
                      <ahyp:hlinkClr val="tx"/>
                    </a:ext>
                  </a:extLst>
                </a:hlinkClick>
              </a:rPr>
              <a:t>TensorFlow Documentation</a:t>
            </a:r>
            <a:r>
              <a:rPr lang="en" sz="1500">
                <a:solidFill>
                  <a:srgbClr val="000000"/>
                </a:solidFill>
                <a:latin typeface="Montserrat"/>
                <a:ea typeface="Montserrat"/>
                <a:cs typeface="Montserrat"/>
                <a:sym typeface="Montserrat"/>
              </a:rPr>
              <a:t>.</a:t>
            </a:r>
            <a:endParaRPr sz="1500">
              <a:solidFill>
                <a:srgbClr val="000000"/>
              </a:solidFill>
              <a:latin typeface="Montserrat"/>
              <a:ea typeface="Montserrat"/>
              <a:cs typeface="Montserrat"/>
              <a:sym typeface="Montserrat"/>
            </a:endParaRPr>
          </a:p>
        </p:txBody>
      </p:sp>
      <p:pic>
        <p:nvPicPr>
          <p:cNvPr id="146" name="Google Shape;146;p24"/>
          <p:cNvPicPr preferRelativeResize="0"/>
          <p:nvPr/>
        </p:nvPicPr>
        <p:blipFill>
          <a:blip r:embed="rId6">
            <a:alphaModFix/>
          </a:blip>
          <a:stretch>
            <a:fillRect/>
          </a:stretch>
        </p:blipFill>
        <p:spPr>
          <a:xfrm>
            <a:off x="2925825" y="2426650"/>
            <a:ext cx="3292355" cy="2716848"/>
          </a:xfrm>
          <a:prstGeom prst="rect">
            <a:avLst/>
          </a:prstGeom>
          <a:noFill/>
          <a:ln>
            <a:noFill/>
          </a:ln>
        </p:spPr>
      </p:pic>
      <p:sp>
        <p:nvSpPr>
          <p:cNvPr id="147" name="Google Shape;147;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02124"/>
        </a:solidFill>
      </p:bgPr>
    </p:bg>
    <p:spTree>
      <p:nvGrpSpPr>
        <p:cNvPr id="151" name="Shape 151"/>
        <p:cNvGrpSpPr/>
        <p:nvPr/>
      </p:nvGrpSpPr>
      <p:grpSpPr>
        <a:xfrm>
          <a:off x="0" y="0"/>
          <a:ext cx="0" cy="0"/>
          <a:chOff x="0" y="0"/>
          <a:chExt cx="0" cy="0"/>
        </a:xfrm>
      </p:grpSpPr>
      <p:pic>
        <p:nvPicPr>
          <p:cNvPr id="152" name="Google Shape;152;p25"/>
          <p:cNvPicPr preferRelativeResize="0"/>
          <p:nvPr/>
        </p:nvPicPr>
        <p:blipFill>
          <a:blip r:embed="rId3">
            <a:alphaModFix/>
          </a:blip>
          <a:stretch>
            <a:fillRect/>
          </a:stretch>
        </p:blipFill>
        <p:spPr>
          <a:xfrm>
            <a:off x="2286000" y="285750"/>
            <a:ext cx="4572000" cy="4572000"/>
          </a:xfrm>
          <a:prstGeom prst="rect">
            <a:avLst/>
          </a:prstGeom>
          <a:noFill/>
          <a:ln>
            <a:noFill/>
          </a:ln>
        </p:spPr>
      </p:pic>
      <p:sp>
        <p:nvSpPr>
          <p:cNvPr id="153" name="Google Shape;153;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B3B3B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4"/>
          <p:cNvSpPr txBox="1"/>
          <p:nvPr>
            <p:ph type="ctrTitle"/>
          </p:nvPr>
        </p:nvSpPr>
        <p:spPr>
          <a:xfrm>
            <a:off x="430800" y="932250"/>
            <a:ext cx="8282400" cy="109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Josefin Sans"/>
                <a:ea typeface="Josefin Sans"/>
                <a:cs typeface="Josefin Sans"/>
                <a:sym typeface="Josefin Sans"/>
              </a:rPr>
              <a:t>Face Mask Detection</a:t>
            </a:r>
            <a:endParaRPr>
              <a:latin typeface="Josefin Sans"/>
              <a:ea typeface="Josefin Sans"/>
              <a:cs typeface="Josefin Sans"/>
              <a:sym typeface="Josefin Sans"/>
            </a:endParaRPr>
          </a:p>
        </p:txBody>
      </p:sp>
      <p:pic>
        <p:nvPicPr>
          <p:cNvPr id="66" name="Google Shape;66;p14"/>
          <p:cNvPicPr preferRelativeResize="0"/>
          <p:nvPr/>
        </p:nvPicPr>
        <p:blipFill>
          <a:blip r:embed="rId3">
            <a:alphaModFix/>
          </a:blip>
          <a:stretch>
            <a:fillRect/>
          </a:stretch>
        </p:blipFill>
        <p:spPr>
          <a:xfrm>
            <a:off x="1453050" y="2024550"/>
            <a:ext cx="6237900" cy="3118950"/>
          </a:xfrm>
          <a:prstGeom prst="rect">
            <a:avLst/>
          </a:prstGeom>
          <a:noFill/>
          <a:ln>
            <a:noFill/>
          </a:ln>
        </p:spPr>
      </p:pic>
      <p:sp>
        <p:nvSpPr>
          <p:cNvPr id="67" name="Google Shape;6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Abstract</a:t>
            </a:r>
            <a:endParaRPr/>
          </a:p>
        </p:txBody>
      </p:sp>
      <p:sp>
        <p:nvSpPr>
          <p:cNvPr id="73" name="Google Shape;73;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700">
                <a:solidFill>
                  <a:srgbClr val="000000"/>
                </a:solidFill>
                <a:latin typeface="Montserrat"/>
                <a:ea typeface="Montserrat"/>
                <a:cs typeface="Montserrat"/>
                <a:sym typeface="Montserrat"/>
              </a:rPr>
              <a:t>The new Coronavirus disease (COVID-19) has seriously affected the world. To limit the spread of the disease, mandatory face-mask rules are now becoming common in public settings around the world. Additionally, many public service providers require customers to wear  </a:t>
            </a:r>
            <a:r>
              <a:rPr b="1" lang="en" sz="1700">
                <a:solidFill>
                  <a:srgbClr val="000000"/>
                </a:solidFill>
                <a:latin typeface="Montserrat"/>
                <a:ea typeface="Montserrat"/>
                <a:cs typeface="Montserrat"/>
                <a:sym typeface="Montserrat"/>
              </a:rPr>
              <a:t>face masks</a:t>
            </a:r>
            <a:r>
              <a:rPr lang="en" sz="1700">
                <a:solidFill>
                  <a:srgbClr val="000000"/>
                </a:solidFill>
                <a:latin typeface="Montserrat"/>
                <a:ea typeface="Montserrat"/>
                <a:cs typeface="Montserrat"/>
                <a:sym typeface="Montserrat"/>
              </a:rPr>
              <a:t> under predefined rules (e.g., covering both mouth and nose) when using public services. These developments inspired research into automatic (computer-vision-based) techniques for face-mask detection to help monitor public behavior and contribute to constraining the COVID-19 pandemic.</a:t>
            </a:r>
            <a:endParaRPr sz="1700">
              <a:latin typeface="Montserrat"/>
              <a:ea typeface="Montserrat"/>
              <a:cs typeface="Montserrat"/>
              <a:sym typeface="Montserrat"/>
            </a:endParaRPr>
          </a:p>
        </p:txBody>
      </p:sp>
      <p:sp>
        <p:nvSpPr>
          <p:cNvPr id="74" name="Google Shape;7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80" name="Google Shape;80;p16"/>
          <p:cNvSpPr txBox="1"/>
          <p:nvPr>
            <p:ph idx="1" type="body"/>
          </p:nvPr>
        </p:nvSpPr>
        <p:spPr>
          <a:xfrm>
            <a:off x="311700" y="1468825"/>
            <a:ext cx="8520600" cy="963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700">
                <a:solidFill>
                  <a:srgbClr val="000000"/>
                </a:solidFill>
                <a:latin typeface="Montserrat"/>
                <a:ea typeface="Montserrat"/>
                <a:cs typeface="Montserrat"/>
                <a:sym typeface="Montserrat"/>
              </a:rPr>
              <a:t>Face-mask detection represents both detections as well as a classification problem because it requires first the location of the faces of people in digital images and then the decision of whether they are wearing a mask or not.</a:t>
            </a:r>
            <a:endParaRPr sz="1700">
              <a:latin typeface="Montserrat"/>
              <a:ea typeface="Montserrat"/>
              <a:cs typeface="Montserrat"/>
              <a:sym typeface="Montserrat"/>
            </a:endParaRPr>
          </a:p>
        </p:txBody>
      </p:sp>
      <p:pic>
        <p:nvPicPr>
          <p:cNvPr id="81" name="Google Shape;81;p16"/>
          <p:cNvPicPr preferRelativeResize="0"/>
          <p:nvPr/>
        </p:nvPicPr>
        <p:blipFill>
          <a:blip r:embed="rId3">
            <a:alphaModFix/>
          </a:blip>
          <a:stretch>
            <a:fillRect/>
          </a:stretch>
        </p:blipFill>
        <p:spPr>
          <a:xfrm>
            <a:off x="361925" y="2571750"/>
            <a:ext cx="8420150" cy="1093000"/>
          </a:xfrm>
          <a:prstGeom prst="rect">
            <a:avLst/>
          </a:prstGeom>
          <a:noFill/>
          <a:ln>
            <a:noFill/>
          </a:ln>
        </p:spPr>
      </p:pic>
      <p:sp>
        <p:nvSpPr>
          <p:cNvPr id="82" name="Google Shape;82;p16"/>
          <p:cNvSpPr txBox="1"/>
          <p:nvPr/>
        </p:nvSpPr>
        <p:spPr>
          <a:xfrm>
            <a:off x="1485900" y="3664750"/>
            <a:ext cx="61722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300">
                <a:latin typeface="Times New Roman"/>
                <a:ea typeface="Times New Roman"/>
                <a:cs typeface="Times New Roman"/>
                <a:sym typeface="Times New Roman"/>
              </a:rPr>
              <a:t>Example images from the MAFA dataset</a:t>
            </a:r>
            <a:r>
              <a:rPr lang="en" sz="1300">
                <a:latin typeface="Montserrat"/>
                <a:ea typeface="Montserrat"/>
                <a:cs typeface="Montserrat"/>
                <a:sym typeface="Montserrat"/>
              </a:rPr>
              <a:t>.</a:t>
            </a:r>
            <a:endParaRPr>
              <a:latin typeface="Source Code Pro"/>
              <a:ea typeface="Source Code Pro"/>
              <a:cs typeface="Source Code Pro"/>
              <a:sym typeface="Source Code Pro"/>
            </a:endParaRPr>
          </a:p>
        </p:txBody>
      </p:sp>
      <p:sp>
        <p:nvSpPr>
          <p:cNvPr id="83" name="Google Shape;83;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225975" y="372500"/>
            <a:ext cx="8520600" cy="73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Literature Survey </a:t>
            </a:r>
            <a:r>
              <a:rPr lang="en" sz="1100"/>
              <a:t>(mentioned only 2 here)</a:t>
            </a:r>
            <a:endParaRPr sz="1100"/>
          </a:p>
        </p:txBody>
      </p:sp>
      <p:sp>
        <p:nvSpPr>
          <p:cNvPr id="89" name="Google Shape;89;p17"/>
          <p:cNvSpPr txBox="1"/>
          <p:nvPr>
            <p:ph idx="1" type="body"/>
          </p:nvPr>
        </p:nvSpPr>
        <p:spPr>
          <a:xfrm>
            <a:off x="311700" y="1222350"/>
            <a:ext cx="8520600" cy="2153100"/>
          </a:xfrm>
          <a:prstGeom prst="rect">
            <a:avLst/>
          </a:prstGeom>
        </p:spPr>
        <p:txBody>
          <a:bodyPr anchorCtr="0" anchor="t" bIns="91425" lIns="91425" spcFirstLastPara="1" rIns="91425" wrap="square" tIns="91425">
            <a:normAutofit/>
          </a:bodyPr>
          <a:lstStyle/>
          <a:p>
            <a:pPr indent="-311150" lvl="0" marL="457200" rtl="0" algn="just">
              <a:spcBef>
                <a:spcPts val="0"/>
              </a:spcBef>
              <a:spcAft>
                <a:spcPts val="0"/>
              </a:spcAft>
              <a:buClr>
                <a:srgbClr val="000000"/>
              </a:buClr>
              <a:buSzPts val="1300"/>
              <a:buFont typeface="Montserrat"/>
              <a:buChar char="●"/>
            </a:pPr>
            <a:r>
              <a:rPr b="1" lang="en" sz="1300">
                <a:solidFill>
                  <a:srgbClr val="000000"/>
                </a:solidFill>
                <a:latin typeface="Montserrat"/>
                <a:ea typeface="Montserrat"/>
                <a:cs typeface="Montserrat"/>
                <a:sym typeface="Montserrat"/>
              </a:rPr>
              <a:t>REAL-TIME FACE MASK DETECTION AND TRACKING USING OPENCV</a:t>
            </a:r>
            <a:r>
              <a:rPr lang="en" sz="1300">
                <a:solidFill>
                  <a:srgbClr val="000000"/>
                </a:solidFill>
                <a:latin typeface="Montserrat"/>
                <a:ea typeface="Montserrat"/>
                <a:cs typeface="Montserrat"/>
                <a:sym typeface="Montserrat"/>
              </a:rPr>
              <a:t>, International Journal of Soft Computing and Artificial Intelligence, ISSN: 2321-404X, Volume-2, Issue-1, May- 2014</a:t>
            </a:r>
            <a:endParaRPr sz="1300">
              <a:solidFill>
                <a:srgbClr val="000000"/>
              </a:solidFill>
              <a:latin typeface="Montserrat"/>
              <a:ea typeface="Montserrat"/>
              <a:cs typeface="Montserrat"/>
              <a:sym typeface="Montserrat"/>
            </a:endParaRPr>
          </a:p>
          <a:p>
            <a:pPr indent="0" lvl="0" marL="457200" rtl="0" algn="just">
              <a:spcBef>
                <a:spcPts val="0"/>
              </a:spcBef>
              <a:spcAft>
                <a:spcPts val="0"/>
              </a:spcAft>
              <a:buNone/>
            </a:pPr>
            <a:r>
              <a:rPr lang="en" sz="1300">
                <a:solidFill>
                  <a:srgbClr val="000000"/>
                </a:solidFill>
                <a:latin typeface="Montserrat"/>
                <a:ea typeface="Montserrat"/>
                <a:cs typeface="Montserrat"/>
                <a:sym typeface="Montserrat"/>
              </a:rPr>
              <a:t>“ MAMATA S. KALAS ” </a:t>
            </a:r>
            <a:endParaRPr sz="1300">
              <a:solidFill>
                <a:srgbClr val="000000"/>
              </a:solidFill>
              <a:latin typeface="Montserrat"/>
              <a:ea typeface="Montserrat"/>
              <a:cs typeface="Montserrat"/>
              <a:sym typeface="Montserrat"/>
            </a:endParaRPr>
          </a:p>
          <a:p>
            <a:pPr indent="-311150" lvl="0" marL="457200" rtl="0" algn="just">
              <a:lnSpc>
                <a:spcPct val="96000"/>
              </a:lnSpc>
              <a:spcBef>
                <a:spcPts val="0"/>
              </a:spcBef>
              <a:spcAft>
                <a:spcPts val="0"/>
              </a:spcAft>
              <a:buClr>
                <a:srgbClr val="000000"/>
              </a:buClr>
              <a:buSzPts val="1300"/>
              <a:buFont typeface="Montserrat"/>
              <a:buChar char="●"/>
            </a:pPr>
            <a:r>
              <a:rPr b="1" lang="en" sz="1300">
                <a:solidFill>
                  <a:srgbClr val="000000"/>
                </a:solidFill>
                <a:latin typeface="Montserrat"/>
                <a:ea typeface="Montserrat"/>
                <a:cs typeface="Montserrat"/>
                <a:sym typeface="Montserrat"/>
              </a:rPr>
              <a:t>Face Recognition: A Literature Survey </a:t>
            </a:r>
            <a:r>
              <a:rPr lang="en" sz="1300">
                <a:solidFill>
                  <a:srgbClr val="000000"/>
                </a:solidFill>
                <a:latin typeface="Montserrat"/>
                <a:ea typeface="Montserrat"/>
                <a:cs typeface="Montserrat"/>
                <a:sym typeface="Montserrat"/>
              </a:rPr>
              <a:t>by</a:t>
            </a:r>
            <a:endParaRPr sz="1300">
              <a:solidFill>
                <a:srgbClr val="000000"/>
              </a:solidFill>
              <a:latin typeface="Montserrat"/>
              <a:ea typeface="Montserrat"/>
              <a:cs typeface="Montserrat"/>
              <a:sym typeface="Montserrat"/>
            </a:endParaRPr>
          </a:p>
          <a:p>
            <a:pPr indent="0" lvl="0" marL="457200" rtl="0" algn="just">
              <a:lnSpc>
                <a:spcPct val="96101"/>
              </a:lnSpc>
              <a:spcBef>
                <a:spcPts val="0"/>
              </a:spcBef>
              <a:spcAft>
                <a:spcPts val="0"/>
              </a:spcAft>
              <a:buNone/>
            </a:pPr>
            <a:r>
              <a:rPr lang="en" sz="1300">
                <a:solidFill>
                  <a:srgbClr val="000000"/>
                </a:solidFill>
                <a:latin typeface="Montserrat"/>
                <a:ea typeface="Montserrat"/>
                <a:cs typeface="Montserrat"/>
                <a:sym typeface="Montserrat"/>
              </a:rPr>
              <a:t>“ W. ZHAO - Sarnoff Corporation, R. CHELLAPPA - University of Maryland, P. J. PHILLIPS - National Institute of Standards and Technology and A. ROSENFELD - University of Maryland ”</a:t>
            </a:r>
            <a:endParaRPr sz="1300">
              <a:solidFill>
                <a:srgbClr val="000000"/>
              </a:solidFill>
              <a:latin typeface="Montserrat"/>
              <a:ea typeface="Montserrat"/>
              <a:cs typeface="Montserrat"/>
              <a:sym typeface="Montserrat"/>
            </a:endParaRPr>
          </a:p>
        </p:txBody>
      </p:sp>
      <p:pic>
        <p:nvPicPr>
          <p:cNvPr id="90" name="Google Shape;90;p17"/>
          <p:cNvPicPr preferRelativeResize="0"/>
          <p:nvPr/>
        </p:nvPicPr>
        <p:blipFill>
          <a:blip r:embed="rId3">
            <a:alphaModFix/>
          </a:blip>
          <a:stretch>
            <a:fillRect/>
          </a:stretch>
        </p:blipFill>
        <p:spPr>
          <a:xfrm>
            <a:off x="3217413" y="2903925"/>
            <a:ext cx="2709163" cy="2239575"/>
          </a:xfrm>
          <a:prstGeom prst="rect">
            <a:avLst/>
          </a:prstGeom>
          <a:noFill/>
          <a:ln>
            <a:noFill/>
          </a:ln>
        </p:spPr>
      </p:pic>
      <p:sp>
        <p:nvSpPr>
          <p:cNvPr id="91" name="Google Shape;91;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Statement</a:t>
            </a:r>
            <a:endParaRPr/>
          </a:p>
        </p:txBody>
      </p:sp>
      <p:sp>
        <p:nvSpPr>
          <p:cNvPr id="97" name="Google Shape;9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700">
                <a:solidFill>
                  <a:srgbClr val="000000"/>
                </a:solidFill>
                <a:latin typeface="Montserrat"/>
                <a:ea typeface="Montserrat"/>
                <a:cs typeface="Montserrat"/>
                <a:sym typeface="Montserrat"/>
              </a:rPr>
              <a:t>Detect people that pass through a security-like camera and identify their face mask usage.</a:t>
            </a:r>
            <a:endParaRPr sz="1700">
              <a:latin typeface="Montserrat"/>
              <a:ea typeface="Montserrat"/>
              <a:cs typeface="Montserrat"/>
              <a:sym typeface="Montserrat"/>
            </a:endParaRPr>
          </a:p>
        </p:txBody>
      </p:sp>
      <p:pic>
        <p:nvPicPr>
          <p:cNvPr id="98" name="Google Shape;98;p18"/>
          <p:cNvPicPr preferRelativeResize="0"/>
          <p:nvPr/>
        </p:nvPicPr>
        <p:blipFill>
          <a:blip r:embed="rId3">
            <a:alphaModFix/>
          </a:blip>
          <a:stretch>
            <a:fillRect/>
          </a:stretch>
        </p:blipFill>
        <p:spPr>
          <a:xfrm>
            <a:off x="1337669" y="2043600"/>
            <a:ext cx="6468668" cy="3099900"/>
          </a:xfrm>
          <a:prstGeom prst="rect">
            <a:avLst/>
          </a:prstGeom>
          <a:noFill/>
          <a:ln>
            <a:noFill/>
          </a:ln>
        </p:spPr>
      </p:pic>
      <p:sp>
        <p:nvSpPr>
          <p:cNvPr id="99" name="Google Shape;99;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 of the Project</a:t>
            </a:r>
            <a:endParaRPr/>
          </a:p>
        </p:txBody>
      </p:sp>
      <p:sp>
        <p:nvSpPr>
          <p:cNvPr id="105" name="Google Shape;105;p19"/>
          <p:cNvSpPr txBox="1"/>
          <p:nvPr>
            <p:ph idx="1" type="body"/>
          </p:nvPr>
        </p:nvSpPr>
        <p:spPr>
          <a:xfrm>
            <a:off x="311700" y="1168775"/>
            <a:ext cx="8520600" cy="12636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en" sz="1600">
                <a:solidFill>
                  <a:srgbClr val="252D4A"/>
                </a:solidFill>
                <a:highlight>
                  <a:srgbClr val="FFFFFF"/>
                </a:highlight>
                <a:latin typeface="Montserrat"/>
                <a:ea typeface="Montserrat"/>
                <a:cs typeface="Montserrat"/>
                <a:sym typeface="Montserrat"/>
              </a:rPr>
              <a:t>We were curious about building a face mask detector that can generalize well to real-world data. We tried different datasets with several detectors and classifiers to come up with the right solution. No mask dataset and build a face mask classifier that can also work well on real-world data.</a:t>
            </a:r>
            <a:endParaRPr sz="2000">
              <a:latin typeface="Montserrat"/>
              <a:ea typeface="Montserrat"/>
              <a:cs typeface="Montserrat"/>
              <a:sym typeface="Montserrat"/>
            </a:endParaRPr>
          </a:p>
        </p:txBody>
      </p:sp>
      <p:pic>
        <p:nvPicPr>
          <p:cNvPr id="106" name="Google Shape;106;p19"/>
          <p:cNvPicPr preferRelativeResize="0"/>
          <p:nvPr/>
        </p:nvPicPr>
        <p:blipFill>
          <a:blip r:embed="rId3">
            <a:alphaModFix/>
          </a:blip>
          <a:stretch>
            <a:fillRect/>
          </a:stretch>
        </p:blipFill>
        <p:spPr>
          <a:xfrm>
            <a:off x="1610813" y="2486025"/>
            <a:ext cx="5922375" cy="2657475"/>
          </a:xfrm>
          <a:prstGeom prst="rect">
            <a:avLst/>
          </a:prstGeom>
          <a:noFill/>
          <a:ln>
            <a:noFill/>
          </a:ln>
        </p:spPr>
      </p:pic>
      <p:sp>
        <p:nvSpPr>
          <p:cNvPr id="107" name="Google Shape;107;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 &amp; Scope of the Project</a:t>
            </a:r>
            <a:endParaRPr/>
          </a:p>
        </p:txBody>
      </p:sp>
      <p:sp>
        <p:nvSpPr>
          <p:cNvPr id="113" name="Google Shape;113;p20"/>
          <p:cNvSpPr txBox="1"/>
          <p:nvPr>
            <p:ph idx="1" type="body"/>
          </p:nvPr>
        </p:nvSpPr>
        <p:spPr>
          <a:xfrm>
            <a:off x="311700" y="1125925"/>
            <a:ext cx="8520600" cy="1681500"/>
          </a:xfrm>
          <a:prstGeom prst="rect">
            <a:avLst/>
          </a:prstGeom>
        </p:spPr>
        <p:txBody>
          <a:bodyPr anchorCtr="0" anchor="t" bIns="91425" lIns="91425" spcFirstLastPara="1" rIns="91425" wrap="square" tIns="91425">
            <a:normAutofit/>
          </a:bodyPr>
          <a:lstStyle/>
          <a:p>
            <a:pPr indent="-317500" lvl="0" marL="457200" rtl="0" algn="just">
              <a:spcBef>
                <a:spcPts val="0"/>
              </a:spcBef>
              <a:spcAft>
                <a:spcPts val="0"/>
              </a:spcAft>
              <a:buClr>
                <a:srgbClr val="202124"/>
              </a:buClr>
              <a:buSzPts val="1400"/>
              <a:buFont typeface="Montserrat"/>
              <a:buChar char="❖"/>
            </a:pPr>
            <a:r>
              <a:rPr lang="en" sz="1400">
                <a:solidFill>
                  <a:srgbClr val="202124"/>
                </a:solidFill>
                <a:highlight>
                  <a:srgbClr val="FFFFFF"/>
                </a:highlight>
                <a:latin typeface="Montserrat"/>
                <a:ea typeface="Montserrat"/>
                <a:cs typeface="Montserrat"/>
                <a:sym typeface="Montserrat"/>
              </a:rPr>
              <a:t>Check Individuals And Crowds Wearing Masks In Public.</a:t>
            </a:r>
            <a:endParaRPr sz="1400">
              <a:solidFill>
                <a:srgbClr val="202124"/>
              </a:solidFill>
              <a:highlight>
                <a:srgbClr val="FFFFFF"/>
              </a:highlight>
              <a:latin typeface="Montserrat"/>
              <a:ea typeface="Montserrat"/>
              <a:cs typeface="Montserrat"/>
              <a:sym typeface="Montserrat"/>
            </a:endParaRPr>
          </a:p>
          <a:p>
            <a:pPr indent="-317500" lvl="0" marL="457200" rtl="0" algn="just">
              <a:spcBef>
                <a:spcPts val="0"/>
              </a:spcBef>
              <a:spcAft>
                <a:spcPts val="0"/>
              </a:spcAft>
              <a:buClr>
                <a:srgbClr val="202124"/>
              </a:buClr>
              <a:buSzPts val="1400"/>
              <a:buFont typeface="Montserrat"/>
              <a:buChar char="❖"/>
            </a:pPr>
            <a:r>
              <a:rPr lang="en" sz="1400">
                <a:solidFill>
                  <a:srgbClr val="202124"/>
                </a:solidFill>
                <a:highlight>
                  <a:srgbClr val="FFFFFF"/>
                </a:highlight>
                <a:latin typeface="Montserrat"/>
                <a:ea typeface="Montserrat"/>
                <a:cs typeface="Montserrat"/>
                <a:sym typeface="Montserrat"/>
              </a:rPr>
              <a:t>Use Digital Screens To Remind Visitors To Wear Masks.</a:t>
            </a:r>
            <a:endParaRPr sz="1400">
              <a:solidFill>
                <a:srgbClr val="202124"/>
              </a:solidFill>
              <a:highlight>
                <a:srgbClr val="FFFFFF"/>
              </a:highlight>
              <a:latin typeface="Montserrat"/>
              <a:ea typeface="Montserrat"/>
              <a:cs typeface="Montserrat"/>
              <a:sym typeface="Montserrat"/>
            </a:endParaRPr>
          </a:p>
          <a:p>
            <a:pPr indent="-317500" lvl="0" marL="457200" rtl="0" algn="just">
              <a:spcBef>
                <a:spcPts val="0"/>
              </a:spcBef>
              <a:spcAft>
                <a:spcPts val="0"/>
              </a:spcAft>
              <a:buClr>
                <a:srgbClr val="202124"/>
              </a:buClr>
              <a:buSzPts val="1400"/>
              <a:buFont typeface="Montserrat"/>
              <a:buChar char="❖"/>
            </a:pPr>
            <a:r>
              <a:rPr lang="en" sz="1400">
                <a:solidFill>
                  <a:srgbClr val="202124"/>
                </a:solidFill>
                <a:highlight>
                  <a:srgbClr val="FFFFFF"/>
                </a:highlight>
                <a:latin typeface="Montserrat"/>
                <a:ea typeface="Montserrat"/>
                <a:cs typeface="Montserrat"/>
                <a:sym typeface="Montserrat"/>
              </a:rPr>
              <a:t>Alert Staff When No Masks Are Detected - Distress Signal deployment.</a:t>
            </a:r>
            <a:endParaRPr sz="1400">
              <a:solidFill>
                <a:srgbClr val="202124"/>
              </a:solidFill>
              <a:highlight>
                <a:srgbClr val="FFFFFF"/>
              </a:highlight>
              <a:latin typeface="Montserrat"/>
              <a:ea typeface="Montserrat"/>
              <a:cs typeface="Montserrat"/>
              <a:sym typeface="Montserrat"/>
            </a:endParaRPr>
          </a:p>
          <a:p>
            <a:pPr indent="-317500" lvl="0" marL="457200" rtl="0" algn="just">
              <a:spcBef>
                <a:spcPts val="0"/>
              </a:spcBef>
              <a:spcAft>
                <a:spcPts val="0"/>
              </a:spcAft>
              <a:buClr>
                <a:srgbClr val="202124"/>
              </a:buClr>
              <a:buSzPts val="1400"/>
              <a:buFont typeface="Montserrat"/>
              <a:buChar char="❖"/>
            </a:pPr>
            <a:r>
              <a:rPr lang="en" sz="1400">
                <a:solidFill>
                  <a:srgbClr val="202124"/>
                </a:solidFill>
                <a:highlight>
                  <a:srgbClr val="FFFFFF"/>
                </a:highlight>
                <a:latin typeface="Montserrat"/>
                <a:ea typeface="Montserrat"/>
                <a:cs typeface="Montserrat"/>
                <a:sym typeface="Montserrat"/>
              </a:rPr>
              <a:t>Works With Existing USB Or IP Cameras With RTSP Streams.</a:t>
            </a:r>
            <a:endParaRPr sz="1400">
              <a:solidFill>
                <a:srgbClr val="202124"/>
              </a:solidFill>
              <a:highlight>
                <a:srgbClr val="FFFFFF"/>
              </a:highlight>
              <a:latin typeface="Montserrat"/>
              <a:ea typeface="Montserrat"/>
              <a:cs typeface="Montserrat"/>
              <a:sym typeface="Montserrat"/>
            </a:endParaRPr>
          </a:p>
          <a:p>
            <a:pPr indent="-317500" lvl="0" marL="457200" rtl="0" algn="just">
              <a:spcBef>
                <a:spcPts val="0"/>
              </a:spcBef>
              <a:spcAft>
                <a:spcPts val="0"/>
              </a:spcAft>
              <a:buClr>
                <a:srgbClr val="202124"/>
              </a:buClr>
              <a:buSzPts val="1400"/>
              <a:buFont typeface="Montserrat"/>
              <a:buChar char="❖"/>
            </a:pPr>
            <a:r>
              <a:rPr lang="en" sz="1400">
                <a:solidFill>
                  <a:srgbClr val="202124"/>
                </a:solidFill>
                <a:highlight>
                  <a:srgbClr val="FFFFFF"/>
                </a:highlight>
                <a:latin typeface="Montserrat"/>
                <a:ea typeface="Montserrat"/>
                <a:cs typeface="Montserrat"/>
                <a:sym typeface="Montserrat"/>
              </a:rPr>
              <a:t>Anonymous &amp; Spoof Proof.</a:t>
            </a:r>
            <a:endParaRPr>
              <a:solidFill>
                <a:srgbClr val="000000"/>
              </a:solidFill>
              <a:latin typeface="Montserrat"/>
              <a:ea typeface="Montserrat"/>
              <a:cs typeface="Montserrat"/>
              <a:sym typeface="Montserrat"/>
            </a:endParaRPr>
          </a:p>
        </p:txBody>
      </p:sp>
      <p:pic>
        <p:nvPicPr>
          <p:cNvPr id="114" name="Google Shape;114;p20"/>
          <p:cNvPicPr preferRelativeResize="0"/>
          <p:nvPr/>
        </p:nvPicPr>
        <p:blipFill>
          <a:blip r:embed="rId3">
            <a:alphaModFix/>
          </a:blip>
          <a:stretch>
            <a:fillRect/>
          </a:stretch>
        </p:blipFill>
        <p:spPr>
          <a:xfrm>
            <a:off x="3195750" y="2391000"/>
            <a:ext cx="2752500" cy="2752500"/>
          </a:xfrm>
          <a:prstGeom prst="rect">
            <a:avLst/>
          </a:prstGeom>
          <a:noFill/>
          <a:ln>
            <a:noFill/>
          </a:ln>
        </p:spPr>
      </p:pic>
      <p:sp>
        <p:nvSpPr>
          <p:cNvPr id="115" name="Google Shape;115;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11700" y="201050"/>
            <a:ext cx="8520600" cy="73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Methodology</a:t>
            </a:r>
            <a:endParaRPr/>
          </a:p>
        </p:txBody>
      </p:sp>
      <p:sp>
        <p:nvSpPr>
          <p:cNvPr id="121" name="Google Shape;121;p21"/>
          <p:cNvSpPr txBox="1"/>
          <p:nvPr>
            <p:ph idx="1" type="body"/>
          </p:nvPr>
        </p:nvSpPr>
        <p:spPr>
          <a:xfrm>
            <a:off x="311700" y="934550"/>
            <a:ext cx="8520600" cy="20244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en" sz="1300">
                <a:solidFill>
                  <a:srgbClr val="000000"/>
                </a:solidFill>
                <a:latin typeface="Montserrat"/>
                <a:ea typeface="Montserrat"/>
                <a:cs typeface="Montserrat"/>
                <a:sym typeface="Montserrat"/>
              </a:rPr>
              <a:t>The classification of the images is done by training the model in 2 phases:</a:t>
            </a:r>
            <a:endParaRPr sz="1300">
              <a:solidFill>
                <a:srgbClr val="000000"/>
              </a:solidFill>
              <a:latin typeface="Montserrat"/>
              <a:ea typeface="Montserrat"/>
              <a:cs typeface="Montserrat"/>
              <a:sym typeface="Montserrat"/>
            </a:endParaRPr>
          </a:p>
          <a:p>
            <a:pPr indent="0" lvl="0" marL="0" rtl="0" algn="just">
              <a:spcBef>
                <a:spcPts val="0"/>
              </a:spcBef>
              <a:spcAft>
                <a:spcPts val="0"/>
              </a:spcAft>
              <a:buNone/>
            </a:pPr>
            <a:r>
              <a:t/>
            </a:r>
            <a:endParaRPr sz="1300">
              <a:solidFill>
                <a:srgbClr val="000000"/>
              </a:solidFill>
              <a:latin typeface="Montserrat"/>
              <a:ea typeface="Montserrat"/>
              <a:cs typeface="Montserrat"/>
              <a:sym typeface="Montserrat"/>
            </a:endParaRPr>
          </a:p>
          <a:p>
            <a:pPr indent="0" lvl="0" marL="0" rtl="0" algn="just">
              <a:spcBef>
                <a:spcPts val="0"/>
              </a:spcBef>
              <a:spcAft>
                <a:spcPts val="0"/>
              </a:spcAft>
              <a:buNone/>
            </a:pPr>
            <a:r>
              <a:rPr b="1" lang="en" sz="1300">
                <a:solidFill>
                  <a:srgbClr val="000000"/>
                </a:solidFill>
                <a:latin typeface="Montserrat"/>
                <a:ea typeface="Montserrat"/>
                <a:cs typeface="Montserrat"/>
                <a:sym typeface="Montserrat"/>
              </a:rPr>
              <a:t>Phase 1:</a:t>
            </a:r>
            <a:r>
              <a:rPr lang="en" sz="1300">
                <a:solidFill>
                  <a:srgbClr val="000000"/>
                </a:solidFill>
                <a:latin typeface="Montserrat"/>
                <a:ea typeface="Montserrat"/>
                <a:cs typeface="Montserrat"/>
                <a:sym typeface="Montserrat"/>
              </a:rPr>
              <a:t> The face mask dataset is loaded into the system. A classifier like Haar Cascade is used to generate a trained model.</a:t>
            </a:r>
            <a:endParaRPr sz="1300">
              <a:solidFill>
                <a:srgbClr val="000000"/>
              </a:solidFill>
              <a:latin typeface="Montserrat"/>
              <a:ea typeface="Montserrat"/>
              <a:cs typeface="Montserrat"/>
              <a:sym typeface="Montserrat"/>
            </a:endParaRPr>
          </a:p>
          <a:p>
            <a:pPr indent="0" lvl="0" marL="0" rtl="0" algn="just">
              <a:spcBef>
                <a:spcPts val="0"/>
              </a:spcBef>
              <a:spcAft>
                <a:spcPts val="0"/>
              </a:spcAft>
              <a:buNone/>
            </a:pPr>
            <a:r>
              <a:rPr b="1" lang="en" sz="1300">
                <a:solidFill>
                  <a:srgbClr val="000000"/>
                </a:solidFill>
                <a:latin typeface="Montserrat"/>
                <a:ea typeface="Montserrat"/>
                <a:cs typeface="Montserrat"/>
                <a:sym typeface="Montserrat"/>
              </a:rPr>
              <a:t>Phase 2:</a:t>
            </a:r>
            <a:r>
              <a:rPr lang="en" sz="1300">
                <a:solidFill>
                  <a:srgbClr val="000000"/>
                </a:solidFill>
                <a:latin typeface="Montserrat"/>
                <a:ea typeface="Montserrat"/>
                <a:cs typeface="Montserrat"/>
                <a:sym typeface="Montserrat"/>
              </a:rPr>
              <a:t> Load the face mask classifier model.</a:t>
            </a:r>
            <a:endParaRPr sz="1300">
              <a:solidFill>
                <a:srgbClr val="000000"/>
              </a:solidFill>
              <a:latin typeface="Montserrat"/>
              <a:ea typeface="Montserrat"/>
              <a:cs typeface="Montserrat"/>
              <a:sym typeface="Montserrat"/>
            </a:endParaRPr>
          </a:p>
          <a:p>
            <a:pPr indent="0" lvl="0" marL="0" rtl="0" algn="just">
              <a:spcBef>
                <a:spcPts val="0"/>
              </a:spcBef>
              <a:spcAft>
                <a:spcPts val="0"/>
              </a:spcAft>
              <a:buNone/>
            </a:pPr>
            <a:r>
              <a:t/>
            </a:r>
            <a:endParaRPr sz="1300">
              <a:solidFill>
                <a:srgbClr val="000000"/>
              </a:solidFill>
              <a:latin typeface="Montserrat"/>
              <a:ea typeface="Montserrat"/>
              <a:cs typeface="Montserrat"/>
              <a:sym typeface="Montserrat"/>
            </a:endParaRPr>
          </a:p>
          <a:p>
            <a:pPr indent="0" lvl="0" marL="0" rtl="0" algn="just">
              <a:spcBef>
                <a:spcPts val="0"/>
              </a:spcBef>
              <a:spcAft>
                <a:spcPts val="0"/>
              </a:spcAft>
              <a:buNone/>
            </a:pPr>
            <a:r>
              <a:rPr lang="en" sz="1300">
                <a:solidFill>
                  <a:srgbClr val="000000"/>
                </a:solidFill>
                <a:latin typeface="Montserrat"/>
                <a:ea typeface="Montserrat"/>
                <a:cs typeface="Montserrat"/>
                <a:sym typeface="Montserrat"/>
              </a:rPr>
              <a:t>Detect faces in the images/video stream. Apply the classifier to each face. Classify the images to be With Mask and Without Mask.</a:t>
            </a:r>
            <a:endParaRPr sz="1700">
              <a:solidFill>
                <a:srgbClr val="000000"/>
              </a:solidFill>
              <a:latin typeface="Montserrat"/>
              <a:ea typeface="Montserrat"/>
              <a:cs typeface="Montserrat"/>
              <a:sym typeface="Montserrat"/>
            </a:endParaRPr>
          </a:p>
        </p:txBody>
      </p:sp>
      <p:pic>
        <p:nvPicPr>
          <p:cNvPr id="122" name="Google Shape;122;p21"/>
          <p:cNvPicPr preferRelativeResize="0"/>
          <p:nvPr/>
        </p:nvPicPr>
        <p:blipFill>
          <a:blip r:embed="rId3">
            <a:alphaModFix/>
          </a:blip>
          <a:stretch>
            <a:fillRect/>
          </a:stretch>
        </p:blipFill>
        <p:spPr>
          <a:xfrm>
            <a:off x="2931594" y="2958950"/>
            <a:ext cx="3280806" cy="2184550"/>
          </a:xfrm>
          <a:prstGeom prst="rect">
            <a:avLst/>
          </a:prstGeom>
          <a:noFill/>
          <a:ln>
            <a:noFill/>
          </a:ln>
        </p:spPr>
      </p:pic>
      <p:sp>
        <p:nvSpPr>
          <p:cNvPr id="123" name="Google Shape;123;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